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4" r:id="rId10"/>
    <p:sldId id="268"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enchantedlearning.com/lab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7772400" cy="457199"/>
          </a:xfrm>
        </p:spPr>
        <p:txBody>
          <a:bodyPr>
            <a:normAutofit fontScale="90000"/>
          </a:bodyPr>
          <a:lstStyle/>
          <a:p>
            <a:r>
              <a:rPr lang="en-US" dirty="0" smtClean="0"/>
              <a:t>COMMON Integuments </a:t>
            </a:r>
            <a:endParaRPr lang="ar-IQ" dirty="0"/>
          </a:p>
        </p:txBody>
      </p:sp>
      <p:sp>
        <p:nvSpPr>
          <p:cNvPr id="3" name="Subtitle 2"/>
          <p:cNvSpPr>
            <a:spLocks noGrp="1"/>
          </p:cNvSpPr>
          <p:nvPr>
            <p:ph type="subTitle" idx="1"/>
          </p:nvPr>
        </p:nvSpPr>
        <p:spPr>
          <a:xfrm>
            <a:off x="228600" y="914400"/>
            <a:ext cx="8915400" cy="5410200"/>
          </a:xfrm>
        </p:spPr>
        <p:txBody>
          <a:bodyPr>
            <a:normAutofit/>
          </a:bodyPr>
          <a:lstStyle/>
          <a:p>
            <a:pPr algn="l"/>
            <a:r>
              <a:rPr lang="en-US" dirty="0" smtClean="0">
                <a:solidFill>
                  <a:schemeClr val="tx1"/>
                </a:solidFill>
              </a:rPr>
              <a:t>The term common integument refers to study the skin with  its covering of hair and variety of skin glands as well as more specialized parts such as claws, hoof and horns.  </a:t>
            </a:r>
          </a:p>
          <a:p>
            <a:pPr algn="l"/>
            <a:r>
              <a:rPr lang="en-US" b="1" dirty="0" smtClean="0">
                <a:solidFill>
                  <a:schemeClr val="tx1"/>
                </a:solidFill>
              </a:rPr>
              <a:t>The skin</a:t>
            </a:r>
            <a:endParaRPr lang="en-US" dirty="0" smtClean="0">
              <a:solidFill>
                <a:schemeClr val="tx1"/>
              </a:solidFill>
            </a:endParaRPr>
          </a:p>
          <a:p>
            <a:pPr algn="l"/>
            <a:r>
              <a:rPr lang="en-US" dirty="0" smtClean="0">
                <a:solidFill>
                  <a:schemeClr val="tx1"/>
                </a:solidFill>
              </a:rPr>
              <a:t>The skin completely encloses the body and blends with the mucous membranes at the various natural openings. </a:t>
            </a:r>
          </a:p>
          <a:p>
            <a:pPr algn="l"/>
            <a:endParaRPr lang="en-US" dirty="0" smtClean="0">
              <a:solidFill>
                <a:schemeClr val="tx1"/>
              </a:solidFill>
            </a:endParaRPr>
          </a:p>
          <a:p>
            <a:pPr algn="l"/>
            <a:endParaRPr lang="ar-IQ"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295400" y="1600200"/>
            <a:ext cx="4324350" cy="4114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The wall grows distally from the epidermis  regions of the dermis; the combination of horn types gives the tissue a finely striated appearance. The (laminar) epidermis deep to the wall  arranged as several hundred well formed </a:t>
            </a:r>
            <a:r>
              <a:rPr lang="en-US" dirty="0" err="1" smtClean="0"/>
              <a:t>laminae</a:t>
            </a:r>
            <a:r>
              <a:rPr lang="en-US" dirty="0" smtClean="0"/>
              <a:t> that tightly </a:t>
            </a:r>
            <a:r>
              <a:rPr lang="en-US" dirty="0" err="1" smtClean="0"/>
              <a:t>interdigitate</a:t>
            </a:r>
            <a:r>
              <a:rPr lang="en-US" dirty="0" smtClean="0"/>
              <a:t> with an equal number of dermal </a:t>
            </a:r>
            <a:r>
              <a:rPr lang="en-US" dirty="0" err="1" smtClean="0"/>
              <a:t>laminae</a:t>
            </a:r>
            <a:r>
              <a:rPr lang="en-US" dirty="0" smtClean="0"/>
              <a:t>  bonding  the wall to the underlying distal phalanx.</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 of the skin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lvl="0"/>
            <a:r>
              <a:rPr lang="en-US" dirty="0" smtClean="0"/>
              <a:t>protects the body from tear and invasion by microorganisms </a:t>
            </a:r>
          </a:p>
          <a:p>
            <a:pPr lvl="0"/>
            <a:r>
              <a:rPr lang="en-US" dirty="0" smtClean="0"/>
              <a:t>play an important part in thermoregulation </a:t>
            </a:r>
          </a:p>
          <a:p>
            <a:pPr lvl="0"/>
            <a:r>
              <a:rPr lang="en-US" dirty="0" smtClean="0"/>
              <a:t>Impermeable to water and prevent the body from drying out . </a:t>
            </a:r>
          </a:p>
          <a:p>
            <a:pPr lvl="0"/>
            <a:r>
              <a:rPr lang="en-US" dirty="0" smtClean="0"/>
              <a:t>Certain lipid substances can penetrate and used as vehicles for administration the drug . </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The color of the skin </a:t>
            </a:r>
            <a:endParaRPr lang="ar-IQ" dirty="0"/>
          </a:p>
        </p:txBody>
      </p:sp>
      <p:sp>
        <p:nvSpPr>
          <p:cNvPr id="3" name="Content Placeholder 2"/>
          <p:cNvSpPr>
            <a:spLocks noGrp="1"/>
          </p:cNvSpPr>
          <p:nvPr>
            <p:ph idx="1"/>
          </p:nvPr>
        </p:nvSpPr>
        <p:spPr>
          <a:xfrm>
            <a:off x="0" y="914400"/>
            <a:ext cx="9144000" cy="5791200"/>
          </a:xfrm>
        </p:spPr>
        <p:txBody>
          <a:bodyPr>
            <a:normAutofit fontScale="92500" lnSpcReduction="10000"/>
          </a:bodyPr>
          <a:lstStyle/>
          <a:p>
            <a:r>
              <a:rPr lang="en-US" dirty="0" smtClean="0"/>
              <a:t>Depends partly on the present of pigmented granules in certain component cells. These protect against ultraviolet radiation </a:t>
            </a:r>
          </a:p>
          <a:p>
            <a:r>
              <a:rPr lang="en-US" b="1" dirty="0" smtClean="0"/>
              <a:t>The structure of the skin </a:t>
            </a:r>
          </a:p>
          <a:p>
            <a:r>
              <a:rPr lang="en-US" dirty="0" smtClean="0"/>
              <a:t>The skin is composed of two parts ,a superficial epithelium (epidermis) and a tough fibrous layer (dermis ) . The epidermis is continuously renewed, by cell division in the deepest layer followed by migration of daughter cells toward the surface . The dermis; it contains nerve endings, sweat glands, oil glands, and hair follicles. Under these two skin layers is a fatty layer of subcutaneous tissue (the word subcutaneous means "under the skin").  </a:t>
            </a:r>
          </a:p>
          <a:p>
            <a:endParaRPr lang="en-US" dirty="0" smtClean="0"/>
          </a:p>
          <a:p>
            <a:endParaRPr lang="en-US" dirty="0" smtClean="0"/>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kin anatomy cross-section">
            <a:hlinkClick r:id="rId2"/>
          </p:cNvPr>
          <p:cNvPicPr>
            <a:picLocks noGrp="1"/>
          </p:cNvPicPr>
          <p:nvPr>
            <p:ph idx="1"/>
          </p:nvPr>
        </p:nvPicPr>
        <p:blipFill>
          <a:blip r:embed="rId3"/>
          <a:srcRect/>
          <a:stretch>
            <a:fillRect/>
          </a:stretch>
        </p:blipFill>
        <p:spPr bwMode="auto">
          <a:xfrm>
            <a:off x="533400" y="990601"/>
            <a:ext cx="7238999" cy="46680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b="1" dirty="0" smtClean="0"/>
              <a:t>NAILS , CALWS AND HOOFS</a:t>
            </a:r>
            <a:endParaRPr lang="en-US" dirty="0" smtClean="0"/>
          </a:p>
          <a:p>
            <a:r>
              <a:rPr lang="en-US" dirty="0" smtClean="0"/>
              <a:t>These Structures closing the distal phalanx </a:t>
            </a:r>
            <a:r>
              <a:rPr lang="en-US" b="1" dirty="0" smtClean="0"/>
              <a:t> </a:t>
            </a:r>
            <a:r>
              <a:rPr lang="en-US" dirty="0" smtClean="0"/>
              <a:t>,they are basically similar , and serve primarily  to protect the underlying tissues . </a:t>
            </a:r>
          </a:p>
          <a:p>
            <a:r>
              <a:rPr lang="en-US" b="1" dirty="0" smtClean="0"/>
              <a:t>The nail(</a:t>
            </a:r>
            <a:r>
              <a:rPr lang="ar-IQ" b="1" dirty="0" smtClean="0"/>
              <a:t>الأضافر </a:t>
            </a:r>
            <a:r>
              <a:rPr lang="en-US" b="1" dirty="0" smtClean="0"/>
              <a:t>) </a:t>
            </a:r>
            <a:r>
              <a:rPr lang="en-US" dirty="0" smtClean="0"/>
              <a:t> of primates  grow from the epidermis , covering a curved fold of dermis at its base . </a:t>
            </a:r>
          </a:p>
          <a:p>
            <a:r>
              <a:rPr lang="en-US" b="1" dirty="0" smtClean="0"/>
              <a:t>The claw(</a:t>
            </a:r>
            <a:r>
              <a:rPr lang="ar-IQ" b="1" dirty="0" smtClean="0"/>
              <a:t>المخالب </a:t>
            </a:r>
            <a:r>
              <a:rPr lang="en-US" b="1" dirty="0" smtClean="0"/>
              <a:t>)</a:t>
            </a:r>
            <a:r>
              <a:rPr lang="en-US" dirty="0" smtClean="0"/>
              <a:t> of carnivorous  can be likened to a nail that has been laterally compressed and so has obtained  a sharp dorsal border   </a:t>
            </a:r>
          </a:p>
          <a:p>
            <a:r>
              <a:rPr lang="en-US" b="1" dirty="0" smtClean="0"/>
              <a:t>The hoof of horse</a:t>
            </a:r>
            <a:r>
              <a:rPr lang="en-US" dirty="0" smtClean="0"/>
              <a:t> is the horny covering of the distal end of the digit. It is divide it for description into three parts, termed the wall, sole, and frog.</a:t>
            </a:r>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b="1" dirty="0" smtClean="0"/>
              <a:t>Topographically</a:t>
            </a:r>
            <a:r>
              <a:rPr lang="en-US" dirty="0" smtClean="0"/>
              <a:t>  The wall may be divided into an anterior part or "toe" , lateral parts or "quarters" and the angles or "heels"). It presents two surfaces and two borders.  The outer surface is convex from side to side and slopes obliquely from edge.  The curve of the wall is wider on the external than on the internal side. The inferior or  ground surface normally arched—and more strongly in the hind than in the fore foot—but the curvature is subject to wide variation. </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quartercrack.com/Images/Anatomy/HoofRegions.jpg"/>
          <p:cNvPicPr>
            <a:picLocks noGrp="1"/>
          </p:cNvPicPr>
          <p:nvPr>
            <p:ph idx="1"/>
          </p:nvPr>
        </p:nvPicPr>
        <p:blipFill>
          <a:blip r:embed="rId2"/>
          <a:srcRect/>
          <a:stretch>
            <a:fillRect/>
          </a:stretch>
        </p:blipFill>
        <p:spPr bwMode="auto">
          <a:xfrm>
            <a:off x="1295400" y="1143000"/>
            <a:ext cx="6019800" cy="38885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smtClean="0"/>
              <a:t>The wall of horse hoofs in addition  strongly curved ,  the sides is sharply inflected(</a:t>
            </a:r>
            <a:r>
              <a:rPr lang="ar-SA" dirty="0" smtClean="0"/>
              <a:t>مقوس بشكل حاد</a:t>
            </a:r>
            <a:r>
              <a:rPr lang="en-US" dirty="0" smtClean="0"/>
              <a:t>)  to form so called bars . The space between the bars is occupied by the frog , the part of footpad that makes contact with the ground . The sole horns that fills the ground surfaces between the wall and frog meet the wall at a junction  known as the white line . </a:t>
            </a:r>
            <a:r>
              <a:rPr lang="en-US" sz="3200" dirty="0" smtClean="0"/>
              <a:t>The white line marks the border between the sensitive and insensitive sole. It serves as a guide to show where nails should be driven when shoeing the horse</a:t>
            </a:r>
          </a:p>
          <a:p>
            <a:endParaRPr lang="en-US" dirty="0" smtClean="0"/>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quartercrack.com/Images/Anatomy/sole.gif"/>
          <p:cNvPicPr>
            <a:picLocks noGrp="1"/>
          </p:cNvPicPr>
          <p:nvPr>
            <p:ph idx="1"/>
          </p:nvPr>
        </p:nvPicPr>
        <p:blipFill>
          <a:blip r:embed="rId2"/>
          <a:srcRect/>
          <a:stretch>
            <a:fillRect/>
          </a:stretch>
        </p:blipFill>
        <p:spPr bwMode="auto">
          <a:xfrm>
            <a:off x="1295400" y="1447800"/>
            <a:ext cx="59436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573</Words>
  <Application>Microsoft Office PowerPoint</Application>
  <PresentationFormat>On-screen Show (4:3)</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COMMON Integuments </vt:lpstr>
      <vt:lpstr>Function of the skin  </vt:lpstr>
      <vt:lpstr>The color of the skin </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Integuments </dc:title>
  <dc:creator>alaa</dc:creator>
  <cp:lastModifiedBy>alaa</cp:lastModifiedBy>
  <cp:revision>13</cp:revision>
  <dcterms:created xsi:type="dcterms:W3CDTF">2006-08-16T00:00:00Z</dcterms:created>
  <dcterms:modified xsi:type="dcterms:W3CDTF">2019-02-27T08:39:07Z</dcterms:modified>
</cp:coreProperties>
</file>